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05" r:id="rId3"/>
    <p:sldId id="287" r:id="rId4"/>
    <p:sldId id="303" r:id="rId5"/>
    <p:sldId id="288" r:id="rId6"/>
    <p:sldId id="306" r:id="rId7"/>
    <p:sldId id="289" r:id="rId8"/>
    <p:sldId id="291" r:id="rId9"/>
    <p:sldId id="265" r:id="rId10"/>
    <p:sldId id="266" r:id="rId11"/>
    <p:sldId id="307" r:id="rId12"/>
    <p:sldId id="302" r:id="rId13"/>
    <p:sldId id="304" r:id="rId14"/>
    <p:sldId id="268" r:id="rId15"/>
    <p:sldId id="275" r:id="rId16"/>
    <p:sldId id="308" r:id="rId17"/>
    <p:sldId id="309" r:id="rId18"/>
    <p:sldId id="293" r:id="rId19"/>
    <p:sldId id="310" r:id="rId20"/>
    <p:sldId id="276" r:id="rId21"/>
    <p:sldId id="294" r:id="rId22"/>
    <p:sldId id="295" r:id="rId23"/>
    <p:sldId id="269" r:id="rId24"/>
    <p:sldId id="270" r:id="rId25"/>
    <p:sldId id="290" r:id="rId26"/>
    <p:sldId id="326" r:id="rId27"/>
    <p:sldId id="332" r:id="rId28"/>
    <p:sldId id="333" r:id="rId29"/>
    <p:sldId id="323" r:id="rId30"/>
    <p:sldId id="324" r:id="rId31"/>
    <p:sldId id="325" r:id="rId32"/>
    <p:sldId id="327" r:id="rId33"/>
    <p:sldId id="328" r:id="rId34"/>
    <p:sldId id="334" r:id="rId35"/>
    <p:sldId id="330" r:id="rId36"/>
    <p:sldId id="331" r:id="rId37"/>
    <p:sldId id="296" r:id="rId38"/>
    <p:sldId id="297" r:id="rId39"/>
    <p:sldId id="300" r:id="rId40"/>
    <p:sldId id="301" r:id="rId41"/>
    <p:sldId id="298" r:id="rId42"/>
    <p:sldId id="299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D86"/>
    <a:srgbClr val="5D8866"/>
    <a:srgbClr val="B0E5CF"/>
    <a:srgbClr val="B3DAB0"/>
    <a:srgbClr val="11348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558" autoAdjust="0"/>
  </p:normalViewPr>
  <p:slideViewPr>
    <p:cSldViewPr>
      <p:cViewPr varScale="1">
        <p:scale>
          <a:sx n="121" d="100"/>
          <a:sy n="121" d="100"/>
        </p:scale>
        <p:origin x="6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95E2ED5-6AD0-4401-85A4-FECCD0357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4DB0-777D-4340-BA5F-3A72067C288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7956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2DA38-9BDE-4388-A728-F6D66BD15E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2DA38-9BDE-4388-A728-F6D66BD15E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8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23D-F7E8-4D14-B041-E448C18ED8F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9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339BF5-4155-4238-9D64-34D1553CD0F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24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121-37E9-4806-A221-A959D9B589F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55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23D-F7E8-4D14-B041-E448C18ED8F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305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CE71D8-E189-4CDE-9064-C503862283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B0A8DA-6179-4175-8D1E-9B270D0A57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0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5F1123-492E-4F12-A562-D327075A87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7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8C14A7-0E07-4C48-8E69-DF260865C41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8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A8A2-8E2C-4A7D-AAF3-9F6D69404DC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73C9D-1930-455B-8E92-15D737D3CB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357A6-1BED-441C-8520-83612835CAB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2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B74A6-779B-44B0-8EB2-2C084F83A5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6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988400-77FA-43AB-8717-E948189C0D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BE996-E4BF-4478-933E-0C2AA1489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AA961-DAE4-4C59-9E43-AA9790D56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AB534-4442-432C-82AE-EAA735E3D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0AD04-D2F2-4A8D-A8A7-A169DA354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0516B-363C-40A6-AC16-644177F48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934D5-045F-42B1-8DD0-380E02D76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9FF46-AAE4-423E-AA63-067FB2ADA4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E825D-CF95-4514-9A21-A3C203F1E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2B923-5E47-4517-A09C-4C5551ACA8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898C6-3A4A-4D7D-AEB3-3CAB9ADF6A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B288A-6017-42C1-9715-2BEB5C522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45E11-9DA8-4D36-8DB1-E3E382D73E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1" r:id="rId3"/>
    <p:sldLayoutId id="2147483770" r:id="rId4"/>
    <p:sldLayoutId id="2147483769" r:id="rId5"/>
    <p:sldLayoutId id="2147483768" r:id="rId6"/>
    <p:sldLayoutId id="2147483767" r:id="rId7"/>
    <p:sldLayoutId id="2147483766" r:id="rId8"/>
    <p:sldLayoutId id="2147483765" r:id="rId9"/>
    <p:sldLayoutId id="2147483764" r:id="rId10"/>
    <p:sldLayoutId id="2147483763" r:id="rId11"/>
    <p:sldLayoutId id="2147483762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 pitchFamily="-48" charset="0"/>
        <a:buChar char="•"/>
        <a:defRPr sz="2800">
          <a:solidFill>
            <a:srgbClr val="3EBD86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53DAA65-8743-534B-8877-B8451D335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" r="23178" b="8620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 eaLnBrk="1" hangingPunct="1"/>
            <a:r>
              <a:rPr lang="en-US" sz="3900">
                <a:latin typeface="Helvetica" pitchFamily="-48" charset="0"/>
                <a:cs typeface="Helvetica" pitchFamily="-48" charset="0"/>
              </a:rPr>
              <a:t>Correlation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1700"/>
              <a:t>Chapter 15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5"/>
          <p:cNvSpPr txBox="1">
            <a:spLocks noChangeArrowheads="1"/>
          </p:cNvSpPr>
          <p:nvPr/>
        </p:nvSpPr>
        <p:spPr bwMode="auto">
          <a:xfrm>
            <a:off x="762000" y="6858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A Perfect Negative Correlation</a:t>
            </a:r>
          </a:p>
        </p:txBody>
      </p:sp>
      <p:pic>
        <p:nvPicPr>
          <p:cNvPr id="10243" name="Picture 5" descr="Noless_fig_13_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1816100"/>
            <a:ext cx="81280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Magnitude</a:t>
            </a:r>
          </a:p>
          <a:p>
            <a:pPr lvl="1"/>
            <a:r>
              <a:rPr lang="en-US" dirty="0"/>
              <a:t>Falls between -1.00 and 1.00</a:t>
            </a:r>
          </a:p>
          <a:p>
            <a:pPr lvl="1"/>
            <a:r>
              <a:rPr lang="en-US" dirty="0"/>
              <a:t>The value of the number (not the sign) indicates the strength of the relation</a:t>
            </a:r>
          </a:p>
        </p:txBody>
      </p:sp>
    </p:spTree>
    <p:extLst>
      <p:ext uri="{BB962C8B-B14F-4D97-AF65-F5344CB8AC3E}">
        <p14:creationId xmlns:p14="http://schemas.microsoft.com/office/powerpoint/2010/main" val="384720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E:\CH15\NolH2e_tb_15_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41513"/>
            <a:ext cx="8229600" cy="2974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100"/>
            <a:ext cx="9144000" cy="21969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visual guide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8797" y="6248400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play guess </a:t>
            </a:r>
            <a:r>
              <a:rPr lang="en-US"/>
              <a:t>the correlation!</a:t>
            </a:r>
          </a:p>
        </p:txBody>
      </p:sp>
    </p:spTree>
    <p:extLst>
      <p:ext uri="{BB962C8B-B14F-4D97-AF65-F5344CB8AC3E}">
        <p14:creationId xmlns:p14="http://schemas.microsoft.com/office/powerpoint/2010/main" val="203091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772400" cy="47244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 dirty="0">
                <a:solidFill>
                  <a:schemeClr val="accent2"/>
                </a:solidFill>
                <a:latin typeface="Arial" charset="0"/>
              </a:rPr>
              <a:t>Check Your Learning</a:t>
            </a:r>
            <a:r>
              <a:rPr lang="en-US" dirty="0">
                <a:solidFill>
                  <a:srgbClr val="000000"/>
                </a:solidFill>
              </a:rPr>
              <a:t> 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Which is stronger?</a:t>
            </a:r>
          </a:p>
          <a:p>
            <a:pPr lvl="1"/>
            <a:r>
              <a:rPr lang="en-US" dirty="0"/>
              <a:t>A correlation of 0.25 or -0.74?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534400" cy="609600"/>
          </a:xfrm>
        </p:spPr>
        <p:txBody>
          <a:bodyPr/>
          <a:lstStyle/>
          <a:p>
            <a:pPr eaLnBrk="1" hangingPunct="1"/>
            <a:r>
              <a:rPr lang="en-US" sz="3200">
                <a:latin typeface="Helvetica" pitchFamily="-48" charset="0"/>
                <a:cs typeface="Helvetica" pitchFamily="-48" charset="0"/>
              </a:rPr>
              <a:t>Misleading Correlations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33600"/>
            <a:ext cx="7772400" cy="3733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</a:rPr>
              <a:t>Something to think about</a:t>
            </a:r>
          </a:p>
          <a:p>
            <a:pPr lvl="1" eaLnBrk="1" hangingPunct="1"/>
            <a:r>
              <a:rPr lang="en-US" dirty="0"/>
              <a:t>There is a 0.91 correlation between ice cream consumption and drowning deaths.</a:t>
            </a:r>
          </a:p>
          <a:p>
            <a:pPr lvl="2" eaLnBrk="1" hangingPunct="1"/>
            <a:r>
              <a:rPr lang="en-US" dirty="0"/>
              <a:t>Does eating ice cream cause drowning?  </a:t>
            </a:r>
          </a:p>
          <a:p>
            <a:pPr lvl="2" eaLnBrk="1" hangingPunct="1"/>
            <a:r>
              <a:rPr lang="en-US" dirty="0"/>
              <a:t>Does grief cause us to eat more ice cream?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silly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5483"/>
            <a:ext cx="9144000" cy="34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Overall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Tells us that two variables are related</a:t>
            </a:r>
          </a:p>
          <a:p>
            <a:pPr lvl="1"/>
            <a:r>
              <a:rPr lang="en-US" dirty="0"/>
              <a:t>How they are related (positive, negative)</a:t>
            </a:r>
          </a:p>
          <a:p>
            <a:pPr lvl="1"/>
            <a:r>
              <a:rPr lang="en-US" dirty="0"/>
              <a:t>Strength of relationship (closer to | 1 | is stronger).</a:t>
            </a:r>
          </a:p>
          <a:p>
            <a:r>
              <a:rPr lang="en-US" dirty="0"/>
              <a:t>Lots of things can be correlated – must think about what that means.</a:t>
            </a:r>
          </a:p>
        </p:txBody>
      </p:sp>
    </p:spTree>
    <p:extLst>
      <p:ext uri="{BB962C8B-B14F-4D97-AF65-F5344CB8AC3E}">
        <p14:creationId xmlns:p14="http://schemas.microsoft.com/office/powerpoint/2010/main" val="195309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772400" cy="533400"/>
          </a:xfrm>
        </p:spPr>
        <p:txBody>
          <a:bodyPr/>
          <a:lstStyle/>
          <a:p>
            <a:r>
              <a:rPr lang="en-US" dirty="0"/>
              <a:t>The Limitations of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</a:rPr>
              <a:t>Correlation is not causation. </a:t>
            </a:r>
          </a:p>
          <a:p>
            <a:pPr lvl="1" eaLnBrk="1" hangingPunct="1"/>
            <a:r>
              <a:rPr lang="en-US" dirty="0"/>
              <a:t>Invisible third variables</a:t>
            </a:r>
          </a:p>
          <a:p>
            <a:endParaRPr lang="en-US" dirty="0"/>
          </a:p>
        </p:txBody>
      </p:sp>
      <p:pic>
        <p:nvPicPr>
          <p:cNvPr id="4" name="Picture 4" descr="Nolan_fig05_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3200400"/>
            <a:ext cx="3005984" cy="338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5800" y="3733800"/>
            <a:ext cx="3429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Three Possible Causal Explanations for a Correlation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Causation Direction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108200"/>
            <a:ext cx="6172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research design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designs</a:t>
            </a:r>
          </a:p>
          <a:p>
            <a:pPr lvl="1"/>
            <a:r>
              <a:rPr lang="en-US" dirty="0"/>
              <a:t>You directly manipulated the independent variable.</a:t>
            </a:r>
          </a:p>
          <a:p>
            <a:r>
              <a:rPr lang="en-US" dirty="0"/>
              <a:t>Quasi-experimental designs</a:t>
            </a:r>
          </a:p>
          <a:p>
            <a:pPr lvl="1"/>
            <a:r>
              <a:rPr lang="en-US" dirty="0"/>
              <a:t>You examined naturally occurring groups.</a:t>
            </a:r>
          </a:p>
          <a:p>
            <a:r>
              <a:rPr lang="en-US" dirty="0"/>
              <a:t>Correlational designs</a:t>
            </a:r>
          </a:p>
          <a:p>
            <a:pPr lvl="1"/>
            <a:r>
              <a:rPr lang="en-US" dirty="0"/>
              <a:t>You just observed the independent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245651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43000" y="533400"/>
            <a:ext cx="7772400" cy="533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The Limitations of Correlation, cont.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2600"/>
            <a:ext cx="8229600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Restricted Range. </a:t>
            </a:r>
          </a:p>
          <a:p>
            <a:r>
              <a:rPr lang="en-US" dirty="0"/>
              <a:t>	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A sample of boys and girls who performed in the top 2% to 3% on standardized tests - a much smaller range than the full population from which the researchers could have drawn their sample.</a:t>
            </a:r>
          </a:p>
        </p:txBody>
      </p:sp>
      <p:pic>
        <p:nvPicPr>
          <p:cNvPr id="7" name="Picture 6" descr="Fig 15-6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114800"/>
            <a:ext cx="4724400" cy="26222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914400" y="1295400"/>
            <a:ext cx="8229600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Restricted Range,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cont.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/>
              <a:t>	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If we only look at the older students between the ages of 22 and 25, the strength of this correlation is now far smaller, just 0.05.</a:t>
            </a:r>
            <a:r>
              <a:rPr lang="en-US" sz="2800" dirty="0"/>
              <a:t> </a:t>
            </a:r>
            <a:endParaRPr lang="en-US" sz="2800" dirty="0">
              <a:solidFill>
                <a:srgbClr val="3EBD86"/>
              </a:solidFill>
              <a:latin typeface="+mn-lt"/>
              <a:ea typeface="+mn-ea"/>
            </a:endParaRPr>
          </a:p>
        </p:txBody>
      </p:sp>
      <p:pic>
        <p:nvPicPr>
          <p:cNvPr id="3" name="Picture 2" descr="Fig 15-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429000"/>
            <a:ext cx="4774176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0" y="533400"/>
            <a:ext cx="7543800" cy="533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The Limitations of Correlation, cont.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2600"/>
            <a:ext cx="8229600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effect of an outlier. </a:t>
            </a:r>
          </a:p>
          <a:p>
            <a:r>
              <a:rPr lang="en-US" dirty="0"/>
              <a:t>	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One individual who both studies and uses her cell phone more than any other individual in the sample changed the correlation from 0.14, a negative correlation, to 0.39, a much stronger and positive correlation! </a:t>
            </a:r>
          </a:p>
        </p:txBody>
      </p:sp>
      <p:pic>
        <p:nvPicPr>
          <p:cNvPr id="5" name="Picture 4" descr="Fig 15-8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038600"/>
            <a:ext cx="5007658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685800"/>
            <a:ext cx="73914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Helvetica" pitchFamily="-48" charset="0"/>
                <a:cs typeface="Helvetica" pitchFamily="-48" charset="0"/>
              </a:rPr>
              <a:t>The Pearson Correlation Coefficient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8229600" cy="3733800"/>
          </a:xfrm>
        </p:spPr>
        <p:txBody>
          <a:bodyPr/>
          <a:lstStyle/>
          <a:p>
            <a:r>
              <a:rPr lang="en-US" dirty="0"/>
              <a:t>A statistic that quantifies a linear relation between two scale variables. </a:t>
            </a:r>
          </a:p>
          <a:p>
            <a:r>
              <a:rPr lang="en-US" dirty="0"/>
              <a:t>Symbolized by the italic letter </a:t>
            </a:r>
            <a:r>
              <a:rPr lang="en-US" i="1" dirty="0"/>
              <a:t>r </a:t>
            </a:r>
            <a:r>
              <a:rPr lang="en-US" dirty="0"/>
              <a:t>when it is a statistic based on sample data.</a:t>
            </a:r>
          </a:p>
          <a:p>
            <a:r>
              <a:rPr lang="en-US" dirty="0"/>
              <a:t>Symbolized by the italic letter </a:t>
            </a:r>
            <a:r>
              <a:rPr lang="en-US" i="1" dirty="0"/>
              <a:t>p </a:t>
            </a:r>
            <a:r>
              <a:rPr lang="en-US" dirty="0"/>
              <a:t>“rho” when it is a population parameter.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40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</a:rPr>
              <a:t>Pearson correlation coefficient </a:t>
            </a:r>
          </a:p>
          <a:p>
            <a:pPr lvl="1" eaLnBrk="1" hangingPunct="1"/>
            <a:r>
              <a:rPr lang="en-US" i="1" dirty="0"/>
              <a:t>r</a:t>
            </a:r>
          </a:p>
          <a:p>
            <a:pPr lvl="1" eaLnBrk="1" hangingPunct="1"/>
            <a:r>
              <a:rPr lang="en-US" dirty="0"/>
              <a:t>Linear relationship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2209800" y="3733800"/>
          <a:ext cx="51816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4" imgW="1726920" imgH="495000" progId="Equation.3">
                  <p:embed/>
                </p:oleObj>
              </mc:Choice>
              <mc:Fallback>
                <p:oleObj name="Equation" r:id="rId4" imgW="1726920" imgH="495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33800"/>
                        <a:ext cx="5181600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143000" y="685800"/>
            <a:ext cx="7772400" cy="533400"/>
          </a:xfrm>
        </p:spPr>
        <p:txBody>
          <a:bodyPr/>
          <a:lstStyle/>
          <a:p>
            <a:r>
              <a:rPr lang="en-US" dirty="0">
                <a:latin typeface="Helvetica" pitchFamily="-48" charset="0"/>
                <a:cs typeface="Helvetica" pitchFamily="-48" charset="0"/>
              </a:rPr>
              <a:t>Correlation Hypothesis Testing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7772400" cy="4114800"/>
          </a:xfrm>
        </p:spPr>
        <p:txBody>
          <a:bodyPr/>
          <a:lstStyle/>
          <a:p>
            <a:r>
              <a:rPr lang="en-US" dirty="0"/>
              <a:t>Step 1. Identify the population, distribution, and assumptions</a:t>
            </a:r>
          </a:p>
          <a:p>
            <a:r>
              <a:rPr lang="en-US" dirty="0"/>
              <a:t>Step 2. State the null and research hypotheses.</a:t>
            </a:r>
          </a:p>
          <a:p>
            <a:r>
              <a:rPr lang="en-US" dirty="0"/>
              <a:t>Step 3. Determine the characteristics of the comparison distribution.</a:t>
            </a:r>
          </a:p>
          <a:p>
            <a:r>
              <a:rPr lang="en-US" dirty="0"/>
              <a:t>Step 4. Determine the critical values.</a:t>
            </a:r>
          </a:p>
          <a:p>
            <a:r>
              <a:rPr lang="en-US" dirty="0"/>
              <a:t>Step 5. Calculate the test statistic</a:t>
            </a:r>
          </a:p>
          <a:p>
            <a:r>
              <a:rPr lang="en-US" dirty="0"/>
              <a:t>Step 6. Make a decision.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-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selection</a:t>
            </a:r>
          </a:p>
          <a:p>
            <a:r>
              <a:rPr lang="en-US" dirty="0"/>
              <a:t>X and Y are at least scale variables</a:t>
            </a:r>
          </a:p>
          <a:p>
            <a:r>
              <a:rPr lang="en-US" dirty="0"/>
              <a:t>X and Y are both normal</a:t>
            </a:r>
          </a:p>
          <a:p>
            <a:r>
              <a:rPr lang="en-US" dirty="0"/>
              <a:t>Homoscedasticity (for real this time!)</a:t>
            </a:r>
          </a:p>
          <a:p>
            <a:pPr lvl="1"/>
            <a:r>
              <a:rPr lang="en-US" dirty="0"/>
              <a:t>Each variable must vary approximately the same at each point of the other variable.</a:t>
            </a:r>
          </a:p>
          <a:p>
            <a:pPr lvl="1"/>
            <a:r>
              <a:rPr lang="en-US" dirty="0"/>
              <a:t>See scatterplot for UFOs, megaphones, snakes eating dinner.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52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–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assess homoscedasticity?</a:t>
            </a:r>
          </a:p>
          <a:p>
            <a:pPr lvl="1"/>
            <a:r>
              <a:rPr lang="en-US" dirty="0"/>
              <a:t>You can make a plot!</a:t>
            </a:r>
          </a:p>
          <a:p>
            <a:pPr lvl="1"/>
            <a:r>
              <a:rPr lang="en-US" dirty="0" err="1"/>
              <a:t>Ggplot</a:t>
            </a:r>
            <a:r>
              <a:rPr lang="en-US" dirty="0"/>
              <a:t> to the rescue!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9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57" y="0"/>
            <a:ext cx="6982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Population: no correlation between (</a:t>
            </a:r>
            <a:r>
              <a:rPr lang="en-US" dirty="0" err="1"/>
              <a:t>var</a:t>
            </a:r>
            <a:r>
              <a:rPr lang="en-US" dirty="0"/>
              <a:t> 1) and (</a:t>
            </a:r>
            <a:r>
              <a:rPr lang="en-US" dirty="0" err="1"/>
              <a:t>var</a:t>
            </a:r>
            <a:r>
              <a:rPr lang="en-US" dirty="0"/>
              <a:t> 2)</a:t>
            </a:r>
          </a:p>
          <a:p>
            <a:pPr marL="0" indent="0">
              <a:buNone/>
            </a:pPr>
            <a:r>
              <a:rPr lang="en-US" dirty="0"/>
              <a:t>Sample: correlation between (</a:t>
            </a:r>
            <a:r>
              <a:rPr lang="en-US" dirty="0" err="1"/>
              <a:t>var</a:t>
            </a:r>
            <a:r>
              <a:rPr lang="en-US" dirty="0"/>
              <a:t> 1) and (</a:t>
            </a:r>
            <a:r>
              <a:rPr lang="en-US" dirty="0" err="1"/>
              <a:t>var</a:t>
            </a:r>
            <a:r>
              <a:rPr lang="en-US" dirty="0"/>
              <a:t> 2)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4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772400" cy="533400"/>
          </a:xfrm>
        </p:spPr>
        <p:txBody>
          <a:bodyPr/>
          <a:lstStyle/>
          <a:p>
            <a:r>
              <a:rPr lang="en-US">
                <a:latin typeface="Helvetica" pitchFamily="-48" charset="0"/>
                <a:cs typeface="Helvetica" pitchFamily="-48" charset="0"/>
              </a:rPr>
              <a:t>Defining Correlation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7772400" cy="4114800"/>
          </a:xfrm>
        </p:spPr>
        <p:txBody>
          <a:bodyPr/>
          <a:lstStyle/>
          <a:p>
            <a:r>
              <a:rPr lang="en-US" dirty="0"/>
              <a:t>Co-variation or co-relation between two variables</a:t>
            </a:r>
          </a:p>
          <a:p>
            <a:r>
              <a:rPr lang="en-US" dirty="0"/>
              <a:t>These variables change together</a:t>
            </a:r>
          </a:p>
          <a:p>
            <a:r>
              <a:rPr lang="en-US" dirty="0"/>
              <a:t>Usually scale (interval or ratio) variables</a:t>
            </a:r>
          </a:p>
          <a:p>
            <a:endParaRPr lang="en-US" dirty="0"/>
          </a:p>
          <a:p>
            <a:r>
              <a:rPr lang="en-US" dirty="0"/>
              <a:t>Correlation does NOT mean causation!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2 (with our example):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Null: </a:t>
            </a:r>
            <a:r>
              <a:rPr lang="en-US" i="1" dirty="0"/>
              <a:t>r</a:t>
            </a:r>
            <a:r>
              <a:rPr lang="en-US" dirty="0"/>
              <a:t> for bars and churches = 0</a:t>
            </a:r>
          </a:p>
          <a:p>
            <a:pPr marL="0" indent="0">
              <a:buNone/>
            </a:pPr>
            <a:r>
              <a:rPr lang="en-US" dirty="0"/>
              <a:t>Research: </a:t>
            </a:r>
            <a:r>
              <a:rPr lang="en-US" i="1" dirty="0"/>
              <a:t>r</a:t>
            </a:r>
            <a:r>
              <a:rPr lang="en-US" dirty="0"/>
              <a:t> for bars and churches /= 0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(can also use the rho symbol).</a:t>
            </a:r>
          </a:p>
        </p:txBody>
      </p:sp>
    </p:spTree>
    <p:extLst>
      <p:ext uri="{BB962C8B-B14F-4D97-AF65-F5344CB8AC3E}">
        <p14:creationId xmlns:p14="http://schemas.microsoft.com/office/powerpoint/2010/main" val="2093827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590800"/>
            <a:ext cx="8258577" cy="3429000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 bwMode="auto">
          <a:xfrm>
            <a:off x="381000" y="5105400"/>
            <a:ext cx="2362200" cy="1219200"/>
          </a:xfrm>
          <a:prstGeom prst="donut">
            <a:avLst>
              <a:gd name="adj" fmla="val 937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  <p:sp>
        <p:nvSpPr>
          <p:cNvPr id="9" name="Donut 8"/>
          <p:cNvSpPr/>
          <p:nvPr/>
        </p:nvSpPr>
        <p:spPr bwMode="auto">
          <a:xfrm>
            <a:off x="368300" y="3238500"/>
            <a:ext cx="3136900" cy="1219200"/>
          </a:xfrm>
          <a:prstGeom prst="donut">
            <a:avLst>
              <a:gd name="adj" fmla="val 937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63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(note: different from your book)</a:t>
            </a:r>
          </a:p>
          <a:p>
            <a:r>
              <a:rPr lang="en-US" dirty="0"/>
              <a:t>Find the t-critical value using </a:t>
            </a:r>
            <a:r>
              <a:rPr lang="en-US" dirty="0" err="1"/>
              <a:t>qt</a:t>
            </a:r>
            <a:endParaRPr lang="en-US" dirty="0"/>
          </a:p>
          <a:p>
            <a:pPr lvl="1"/>
            <a:r>
              <a:rPr lang="en-US" dirty="0" err="1"/>
              <a:t>qt</a:t>
            </a:r>
            <a:r>
              <a:rPr lang="en-US" dirty="0"/>
              <a:t>(.05/2, 5, </a:t>
            </a:r>
            <a:r>
              <a:rPr lang="en-US" dirty="0" err="1"/>
              <a:t>lower.tail</a:t>
            </a:r>
            <a:r>
              <a:rPr lang="en-US" dirty="0"/>
              <a:t> = F)</a:t>
            </a:r>
          </a:p>
          <a:p>
            <a:pPr lvl="1"/>
            <a:r>
              <a:rPr lang="en-US" dirty="0"/>
              <a:t>+ and – 2.57</a:t>
            </a:r>
          </a:p>
        </p:txBody>
      </p:sp>
    </p:spTree>
    <p:extLst>
      <p:ext uri="{BB962C8B-B14F-4D97-AF65-F5344CB8AC3E}">
        <p14:creationId xmlns:p14="http://schemas.microsoft.com/office/powerpoint/2010/main" val="3254866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the </a:t>
            </a:r>
            <a:r>
              <a:rPr lang="en-US" i="1" dirty="0"/>
              <a:t>t</a:t>
            </a:r>
            <a:r>
              <a:rPr lang="en-US" dirty="0"/>
              <a:t>-found given your </a:t>
            </a:r>
            <a:r>
              <a:rPr lang="en-US" i="1" dirty="0"/>
              <a:t>r</a:t>
            </a:r>
            <a:r>
              <a:rPr lang="en-US" dirty="0"/>
              <a:t>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 just use output: t found = 4.74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0" t="11630" r="27499" b="60773"/>
          <a:stretch>
            <a:fillRect/>
          </a:stretch>
        </p:blipFill>
        <p:spPr bwMode="auto">
          <a:xfrm>
            <a:off x="457200" y="3276600"/>
            <a:ext cx="34115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711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Reject the null!</a:t>
            </a:r>
          </a:p>
          <a:p>
            <a:pPr lvl="1"/>
            <a:r>
              <a:rPr lang="en-US" dirty="0"/>
              <a:t>There is a significant correlation. </a:t>
            </a:r>
          </a:p>
          <a:p>
            <a:r>
              <a:rPr lang="en-US" dirty="0"/>
              <a:t>If you fail to reject the null:</a:t>
            </a:r>
          </a:p>
          <a:p>
            <a:pPr lvl="1"/>
            <a:r>
              <a:rPr lang="en-US" dirty="0"/>
              <a:t>There was not a significant relationship between the variables in this dataset. </a:t>
            </a:r>
          </a:p>
        </p:txBody>
      </p:sp>
    </p:spTree>
    <p:extLst>
      <p:ext uri="{BB962C8B-B14F-4D97-AF65-F5344CB8AC3E}">
        <p14:creationId xmlns:p14="http://schemas.microsoft.com/office/powerpoint/2010/main" val="663849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</a:t>
            </a:r>
            <a:r>
              <a:rPr lang="en-US" dirty="0"/>
              <a:t> is often considered an effect size.</a:t>
            </a:r>
          </a:p>
          <a:p>
            <a:pPr lvl="1"/>
            <a:r>
              <a:rPr lang="en-US" dirty="0"/>
              <a:t>Most people square it though to </a:t>
            </a:r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dirty="0"/>
              <a:t>, which is the same as ANOVA effect size.</a:t>
            </a:r>
          </a:p>
          <a:p>
            <a:pPr lvl="1"/>
            <a:r>
              <a:rPr lang="en-US" dirty="0"/>
              <a:t>You can also switch </a:t>
            </a:r>
            <a:r>
              <a:rPr lang="en-US" i="1" dirty="0"/>
              <a:t>r</a:t>
            </a:r>
            <a:r>
              <a:rPr lang="en-US" dirty="0"/>
              <a:t> to Cohen’s </a:t>
            </a:r>
            <a:r>
              <a:rPr lang="en-US" i="1" dirty="0"/>
              <a:t>d</a:t>
            </a:r>
            <a:r>
              <a:rPr lang="en-US" dirty="0"/>
              <a:t>, but people are moving away from doing this because </a:t>
            </a:r>
            <a:r>
              <a:rPr lang="en-US" i="1" dirty="0"/>
              <a:t>d</a:t>
            </a:r>
            <a:r>
              <a:rPr lang="en-US" dirty="0"/>
              <a:t> normally is reserved for nominal variables.</a:t>
            </a:r>
          </a:p>
        </p:txBody>
      </p:sp>
    </p:spTree>
    <p:extLst>
      <p:ext uri="{BB962C8B-B14F-4D97-AF65-F5344CB8AC3E}">
        <p14:creationId xmlns:p14="http://schemas.microsoft.com/office/powerpoint/2010/main" val="141464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Involves Fisher’s r to z transform and is generally pretty yucky.</a:t>
            </a:r>
          </a:p>
          <a:p>
            <a:pPr lvl="1"/>
            <a:r>
              <a:rPr lang="en-US" dirty="0"/>
              <a:t>Which means people do not do them unless they are required to.</a:t>
            </a:r>
          </a:p>
          <a:p>
            <a:r>
              <a:rPr lang="en-US" dirty="0"/>
              <a:t>BUT </a:t>
            </a:r>
            <a:r>
              <a:rPr lang="en-US" dirty="0" err="1"/>
              <a:t>cor.test</a:t>
            </a:r>
            <a:r>
              <a:rPr lang="en-US" dirty="0"/>
              <a:t> gives them to you!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74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0"/>
            <a:ext cx="7772400" cy="685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Helvetica" pitchFamily="-48" charset="0"/>
                <a:cs typeface="Helvetica" pitchFamily="-48" charset="0"/>
              </a:rPr>
              <a:t>Correlation and </a:t>
            </a:r>
            <a:r>
              <a:rPr lang="en-US" sz="3200" dirty="0"/>
              <a:t>Psychometrics</a:t>
            </a:r>
            <a:endParaRPr lang="en-US" sz="3200" dirty="0">
              <a:latin typeface="Helvetica" pitchFamily="-48" charset="0"/>
              <a:cs typeface="Helvetica" pitchFamily="-4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057400"/>
            <a:ext cx="7924800" cy="3733800"/>
          </a:xfrm>
        </p:spPr>
        <p:txBody>
          <a:bodyPr/>
          <a:lstStyle/>
          <a:p>
            <a:r>
              <a:rPr lang="en-US" dirty="0"/>
              <a:t>Psychometrics is used in the development of tests and measures.</a:t>
            </a:r>
          </a:p>
          <a:p>
            <a:r>
              <a:rPr lang="en-US" dirty="0" err="1"/>
              <a:t>Psychometricians</a:t>
            </a:r>
            <a:r>
              <a:rPr lang="en-US" dirty="0"/>
              <a:t> use correlation to examine two important aspects of the development of measures—reliability and validity.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5343144"/>
            <a:ext cx="2133600" cy="151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686800" cy="4724400"/>
          </a:xfrm>
        </p:spPr>
        <p:txBody>
          <a:bodyPr/>
          <a:lstStyle/>
          <a:p>
            <a:r>
              <a:rPr lang="en-US" dirty="0"/>
              <a:t>A reliable measure is one that is consistent. </a:t>
            </a:r>
          </a:p>
          <a:p>
            <a:r>
              <a:rPr lang="en-US" dirty="0"/>
              <a:t>Example types of reliability:</a:t>
            </a:r>
          </a:p>
          <a:p>
            <a:pPr lvl="1"/>
            <a:r>
              <a:rPr lang="en-US" dirty="0"/>
              <a:t>Test–retest reliability.</a:t>
            </a:r>
          </a:p>
          <a:p>
            <a:pPr lvl="1"/>
            <a:r>
              <a:rPr lang="en-US" dirty="0"/>
              <a:t>Split-half reliability</a:t>
            </a:r>
          </a:p>
          <a:p>
            <a:r>
              <a:rPr lang="en-US" dirty="0" err="1"/>
              <a:t>Cronbach’s</a:t>
            </a:r>
            <a:r>
              <a:rPr lang="en-US" dirty="0"/>
              <a:t> </a:t>
            </a:r>
            <a:r>
              <a:rPr lang="en-US" dirty="0" err="1"/>
              <a:t>alpa</a:t>
            </a:r>
            <a:r>
              <a:rPr lang="en-US" dirty="0"/>
              <a:t> (aka coefficient alpha)</a:t>
            </a:r>
          </a:p>
          <a:p>
            <a:pPr lvl="1"/>
            <a:r>
              <a:rPr lang="en-US" dirty="0"/>
              <a:t>Want to be bigger than .80.</a:t>
            </a:r>
          </a:p>
          <a:p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772400" cy="685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Helvetica" pitchFamily="-48" charset="0"/>
                <a:cs typeface="Helvetica" pitchFamily="-48" charset="0"/>
              </a:rPr>
              <a:t>Reliability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5800"/>
            <a:ext cx="7772400" cy="533400"/>
          </a:xfrm>
        </p:spPr>
        <p:txBody>
          <a:bodyPr/>
          <a:lstStyle/>
          <a:p>
            <a:r>
              <a:rPr lang="en-US" dirty="0"/>
              <a:t>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dirty="0"/>
              <a:t>A valid measure is one that measures what it was designed or intended to measure.</a:t>
            </a:r>
          </a:p>
          <a:p>
            <a:r>
              <a:rPr lang="en-US" dirty="0"/>
              <a:t>Correlation is used to calculate validity, often by correlating a new measure with existing measures known to assess the variable of interest.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versus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Correlational designs = research that doesn’t manipulate things because you can’t ethically or don’t want to.</a:t>
            </a:r>
          </a:p>
          <a:p>
            <a:pPr lvl="1"/>
            <a:r>
              <a:rPr lang="en-US" dirty="0"/>
              <a:t>You can use all kinds of statistics on these depending on what you types of variables you have.</a:t>
            </a:r>
          </a:p>
          <a:p>
            <a:r>
              <a:rPr lang="en-US" dirty="0"/>
              <a:t>Correlation the statistic can be used in any design type with two continuous variables.</a:t>
            </a:r>
          </a:p>
        </p:txBody>
      </p:sp>
    </p:spTree>
    <p:extLst>
      <p:ext uri="{BB962C8B-B14F-4D97-AF65-F5344CB8AC3E}">
        <p14:creationId xmlns:p14="http://schemas.microsoft.com/office/powerpoint/2010/main" val="3171815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232269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610600" cy="4038600"/>
          </a:xfrm>
        </p:spPr>
        <p:txBody>
          <a:bodyPr/>
          <a:lstStyle/>
          <a:p>
            <a:r>
              <a:rPr lang="en-US" dirty="0"/>
              <a:t>Correlation can also be used to establish   the validity of a personality test.</a:t>
            </a:r>
          </a:p>
          <a:p>
            <a:r>
              <a:rPr lang="en-US" dirty="0"/>
              <a:t>Establishing validity is usually much more difficult than establishing reliability. </a:t>
            </a:r>
          </a:p>
          <a:p>
            <a:r>
              <a:rPr lang="en-US" dirty="0" err="1"/>
              <a:t>Buzzfeed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772400" cy="533400"/>
          </a:xfrm>
        </p:spPr>
        <p:txBody>
          <a:bodyPr/>
          <a:lstStyle/>
          <a:p>
            <a:r>
              <a:rPr lang="en-US" dirty="0"/>
              <a:t>Partial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305800" cy="4114800"/>
          </a:xfrm>
        </p:spPr>
        <p:txBody>
          <a:bodyPr/>
          <a:lstStyle/>
          <a:p>
            <a:r>
              <a:rPr lang="en-US" dirty="0"/>
              <a:t>A technique that quantifies the degree of association between two variables after statistically removing the association of a third variable with both of those two variables.</a:t>
            </a:r>
          </a:p>
          <a:p>
            <a:r>
              <a:rPr lang="en-US" dirty="0"/>
              <a:t>Allows us to quantify the relation between two variables, controlling for the correlation of each of these variables with a third related variable.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 15-11.t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00" y="3505200"/>
            <a:ext cx="3429000" cy="3240593"/>
          </a:xfr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5800" y="1447800"/>
            <a:ext cx="845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We can assess the correlation between number of absences and exam grade, over and above the correlation of percentage of completed homework assignments with these variables.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772400" cy="533400"/>
          </a:xfrm>
        </p:spPr>
        <p:txBody>
          <a:bodyPr/>
          <a:lstStyle/>
          <a:p>
            <a:r>
              <a:rPr lang="en-US" dirty="0">
                <a:latin typeface="Helvetica" pitchFamily="-48" charset="0"/>
                <a:cs typeface="Helvetica" pitchFamily="-48" charset="0"/>
              </a:rPr>
              <a:t>Correlation Coefficient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r>
              <a:rPr lang="en-US" dirty="0"/>
              <a:t>A statistic that quantifies a relation between two variables</a:t>
            </a:r>
          </a:p>
          <a:p>
            <a:r>
              <a:rPr lang="en-US" dirty="0"/>
              <a:t>Tells you two pieces of information:</a:t>
            </a:r>
          </a:p>
          <a:p>
            <a:pPr lvl="1"/>
            <a:r>
              <a:rPr lang="en-US" dirty="0"/>
              <a:t>Direction</a:t>
            </a:r>
          </a:p>
          <a:p>
            <a:pPr lvl="1"/>
            <a:r>
              <a:rPr lang="en-US" dirty="0"/>
              <a:t>Magnitude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</a:t>
            </a:r>
          </a:p>
          <a:p>
            <a:pPr lvl="1"/>
            <a:r>
              <a:rPr lang="en-US" dirty="0"/>
              <a:t>Can be either positive or negative</a:t>
            </a:r>
          </a:p>
          <a:p>
            <a:pPr lvl="1"/>
            <a:r>
              <a:rPr lang="en-US" dirty="0"/>
              <a:t>Positive: as one variable goes up, the other variable goes up</a:t>
            </a:r>
          </a:p>
          <a:p>
            <a:pPr lvl="1"/>
            <a:r>
              <a:rPr lang="en-US" dirty="0"/>
              <a:t>Negative: as one variable goes up, the other variable goes down.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0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dirty="0">
                <a:latin typeface="Helvetica" pitchFamily="-48" charset="0"/>
                <a:cs typeface="Helvetica" pitchFamily="-48" charset="0"/>
              </a:rPr>
              <a:t>Positive Correlation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Association between variables such that high scores on one variable tend to have high scores on the other variable</a:t>
            </a:r>
          </a:p>
          <a:p>
            <a:pPr lvl="1">
              <a:buFontTx/>
              <a:buNone/>
            </a:pPr>
            <a:r>
              <a:rPr lang="en-US"/>
              <a:t>A direct relation between the variables</a:t>
            </a:r>
          </a:p>
        </p:txBody>
      </p:sp>
      <p:pic>
        <p:nvPicPr>
          <p:cNvPr id="4" name="Content Placeholder 3" descr="Fig 15-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94687" y="4038600"/>
            <a:ext cx="50109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dirty="0">
                <a:latin typeface="Helvetica" pitchFamily="-48" charset="0"/>
                <a:cs typeface="Helvetica" pitchFamily="-48" charset="0"/>
              </a:rPr>
              <a:t>Negative Correlation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Association between variables such that high scores on one variable tend to have low scores on the other variable</a:t>
            </a:r>
          </a:p>
          <a:p>
            <a:pPr lvl="1">
              <a:buFontTx/>
              <a:buNone/>
            </a:pPr>
            <a:r>
              <a:rPr lang="en-US" dirty="0"/>
              <a:t>An inverse relation between the variables</a:t>
            </a:r>
          </a:p>
        </p:txBody>
      </p:sp>
      <p:pic>
        <p:nvPicPr>
          <p:cNvPr id="4" name="Picture 3" descr="Fig 15-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962400"/>
            <a:ext cx="4909457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990600" y="7620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A Perfect Positive Correlation</a:t>
            </a:r>
          </a:p>
        </p:txBody>
      </p:sp>
      <p:pic>
        <p:nvPicPr>
          <p:cNvPr id="8195" name="Picture 5" descr="Noless_fig_13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1905000"/>
            <a:ext cx="8128000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1183</Words>
  <Application>Microsoft Macintosh PowerPoint</Application>
  <PresentationFormat>On-screen Show (4:3)</PresentationFormat>
  <Paragraphs>166</Paragraphs>
  <Slides>42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B Helvetica Bold</vt:lpstr>
      <vt:lpstr>Calibri</vt:lpstr>
      <vt:lpstr>Helvetica</vt:lpstr>
      <vt:lpstr>Lucida Grande</vt:lpstr>
      <vt:lpstr>Blank Presentation</vt:lpstr>
      <vt:lpstr>Equation</vt:lpstr>
      <vt:lpstr>Correlation</vt:lpstr>
      <vt:lpstr> A research design reminder</vt:lpstr>
      <vt:lpstr>Defining Correlation</vt:lpstr>
      <vt:lpstr>Correlation versus Correlation</vt:lpstr>
      <vt:lpstr>Correlation Coefficient</vt:lpstr>
      <vt:lpstr>Correlation Coefficient</vt:lpstr>
      <vt:lpstr>Positive Correlation</vt:lpstr>
      <vt:lpstr>Negative Correlation</vt:lpstr>
      <vt:lpstr>PowerPoint Presentation</vt:lpstr>
      <vt:lpstr>PowerPoint Presentation</vt:lpstr>
      <vt:lpstr>Correlation Coefficient</vt:lpstr>
      <vt:lpstr>PowerPoint Presentation</vt:lpstr>
      <vt:lpstr>A visual guide</vt:lpstr>
      <vt:lpstr>PowerPoint Presentation</vt:lpstr>
      <vt:lpstr>Misleading Correlations</vt:lpstr>
      <vt:lpstr>Another silly example</vt:lpstr>
      <vt:lpstr>Correlation Overall</vt:lpstr>
      <vt:lpstr>The Limitations of Correlation</vt:lpstr>
      <vt:lpstr>Causation Direction </vt:lpstr>
      <vt:lpstr>PowerPoint Presentation</vt:lpstr>
      <vt:lpstr>PowerPoint Presentation</vt:lpstr>
      <vt:lpstr>PowerPoint Presentation</vt:lpstr>
      <vt:lpstr>The Pearson Correlation Coefficient</vt:lpstr>
      <vt:lpstr>PowerPoint Presentation</vt:lpstr>
      <vt:lpstr>Correlation Hypothesis Testing </vt:lpstr>
      <vt:lpstr>Assumptions - Step 1</vt:lpstr>
      <vt:lpstr>Assumptions – Step 1</vt:lpstr>
      <vt:lpstr>PowerPoint Presentation</vt:lpstr>
      <vt:lpstr>Step 2</vt:lpstr>
      <vt:lpstr>Hypothesis Steps</vt:lpstr>
      <vt:lpstr>Step 3</vt:lpstr>
      <vt:lpstr>Step 4</vt:lpstr>
      <vt:lpstr>Step 5</vt:lpstr>
      <vt:lpstr>Step 6</vt:lpstr>
      <vt:lpstr>Effect Size?</vt:lpstr>
      <vt:lpstr>Confidence Intervals</vt:lpstr>
      <vt:lpstr>Correlation and Psychometrics</vt:lpstr>
      <vt:lpstr>Reliability</vt:lpstr>
      <vt:lpstr>Validity</vt:lpstr>
      <vt:lpstr>PowerPoint Presentation</vt:lpstr>
      <vt:lpstr>Partial Correlation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</dc:title>
  <dc:creator>Fatih Uenal</dc:creator>
  <cp:lastModifiedBy>Fatih Uenal</cp:lastModifiedBy>
  <cp:revision>1</cp:revision>
  <dcterms:created xsi:type="dcterms:W3CDTF">2020-06-20T22:59:29Z</dcterms:created>
  <dcterms:modified xsi:type="dcterms:W3CDTF">2020-06-20T22:59:31Z</dcterms:modified>
</cp:coreProperties>
</file>